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" d="100"/>
          <a:sy n="14" d="100"/>
        </p:scale>
        <p:origin x="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thornley" userId="3799dc39f8e06be6" providerId="LiveId" clId="{80AB2CFB-0633-442D-B6E3-E6D80FC31E2D}"/>
    <pc:docChg chg="modSld">
      <pc:chgData name="paul thornley" userId="3799dc39f8e06be6" providerId="LiveId" clId="{80AB2CFB-0633-442D-B6E3-E6D80FC31E2D}" dt="2021-10-19T08:09:19.701" v="0" actId="1076"/>
      <pc:docMkLst>
        <pc:docMk/>
      </pc:docMkLst>
      <pc:sldChg chg="modSp mod">
        <pc:chgData name="paul thornley" userId="3799dc39f8e06be6" providerId="LiveId" clId="{80AB2CFB-0633-442D-B6E3-E6D80FC31E2D}" dt="2021-10-19T08:09:19.701" v="0" actId="1076"/>
        <pc:sldMkLst>
          <pc:docMk/>
          <pc:sldMk cId="0" sldId="256"/>
        </pc:sldMkLst>
        <pc:picChg chg="mod">
          <ac:chgData name="paul thornley" userId="3799dc39f8e06be6" providerId="LiveId" clId="{80AB2CFB-0633-442D-B6E3-E6D80FC31E2D}" dt="2021-10-19T08:09:19.701" v="0" actId="1076"/>
          <ac:picMkLst>
            <pc:docMk/>
            <pc:sldMk cId="0" sldId="256"/>
            <ac:picMk id="12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anoramic photo of two canoeists on a wide river with snowy mountains in the background"/>
          <p:cNvSpPr>
            <a:spLocks noGrp="1"/>
          </p:cNvSpPr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noramic photo of two canoeists on a wide river with snowy mountains in the background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d boat moored by a dock in a river with trees along the shoreline and a cloudy blue sky in the background"/>
          <p:cNvSpPr>
            <a:spLocks noGrp="1"/>
          </p:cNvSpPr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d boat moored by a dock in a river with trees along the shoreline and a cloudy blue sky in the background"/>
          <p:cNvSpPr>
            <a:spLocks noGrp="1"/>
          </p:cNvSpPr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hild looking through binoculars at a snowy mountain landscape"/>
          <p:cNvSpPr>
            <a:spLocks noGrp="1"/>
          </p:cNvSpPr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mall rocky island covered with grass and surrounded by ocean with blue sky in the background"/>
          <p:cNvSpPr>
            <a:spLocks noGrp="1"/>
          </p:cNvSpPr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Red boat moored by a dock in a river with trees along the shoreline and a cloudy blue sky in the background"/>
          <p:cNvSpPr>
            <a:spLocks noGrp="1"/>
          </p:cNvSpPr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reating Extraordinary Instructors…"/>
          <p:cNvSpPr txBox="1">
            <a:spLocks noGrp="1"/>
          </p:cNvSpPr>
          <p:nvPr>
            <p:ph type="ctrTitle"/>
          </p:nvPr>
        </p:nvSpPr>
        <p:spPr>
          <a:xfrm>
            <a:off x="791205" y="-275657"/>
            <a:ext cx="10217530" cy="4648201"/>
          </a:xfrm>
          <a:prstGeom prst="rect">
            <a:avLst/>
          </a:prstGeom>
        </p:spPr>
        <p:txBody>
          <a:bodyPr/>
          <a:lstStyle/>
          <a:p>
            <a:pPr defTabSz="577850">
              <a:defRPr sz="7840"/>
            </a:pPr>
            <a:r>
              <a:t>Creating Extraordinary Instructors </a:t>
            </a:r>
          </a:p>
          <a:p>
            <a:pPr defTabSz="577850">
              <a:defRPr sz="7840"/>
            </a:pPr>
            <a:r>
              <a:t>Joints!</a:t>
            </a:r>
          </a:p>
        </p:txBody>
      </p:sp>
      <p:sp>
        <p:nvSpPr>
          <p:cNvPr id="120" name="21st Century Anatomy &amp; Physiology…"/>
          <p:cNvSpPr txBox="1">
            <a:spLocks noGrp="1"/>
          </p:cNvSpPr>
          <p:nvPr>
            <p:ph type="subTitle" sz="quarter" idx="1"/>
          </p:nvPr>
        </p:nvSpPr>
        <p:spPr>
          <a:xfrm>
            <a:off x="-3479197" y="12094645"/>
            <a:ext cx="18273749" cy="1815823"/>
          </a:xfrm>
          <a:prstGeom prst="rect">
            <a:avLst/>
          </a:prstGeom>
        </p:spPr>
        <p:txBody>
          <a:bodyPr/>
          <a:lstStyle/>
          <a:p>
            <a:r>
              <a:t>21st Century Anatomy &amp; Physiology </a:t>
            </a:r>
          </a:p>
          <a:p>
            <a:r>
              <a:t>Living Tensegrity &amp; Fasciategrity in Motion. </a:t>
            </a:r>
          </a:p>
        </p:txBody>
      </p:sp>
      <p:pic>
        <p:nvPicPr>
          <p:cNvPr id="121" name="IMG_0578.jpeg" descr="IMG_05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190" y="347736"/>
            <a:ext cx="12746412" cy="13020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edcf7ca6-9689-4fd4-b66d-db7c5161527f.jpeg" descr="edcf7ca6-9689-4fd4-b66d-db7c5161527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40" y="5071971"/>
            <a:ext cx="7022674" cy="7022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0342.jpeg" descr="IMG_03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31" y="-732535"/>
            <a:ext cx="23394738" cy="14488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on’t Abuse your Joints !"/>
          <p:cNvSpPr txBox="1">
            <a:spLocks noGrp="1"/>
          </p:cNvSpPr>
          <p:nvPr>
            <p:ph type="title"/>
          </p:nvPr>
        </p:nvSpPr>
        <p:spPr>
          <a:xfrm>
            <a:off x="6221218" y="1751700"/>
            <a:ext cx="11376492" cy="2984501"/>
          </a:xfrm>
          <a:prstGeom prst="rect">
            <a:avLst/>
          </a:prstGeom>
        </p:spPr>
        <p:txBody>
          <a:bodyPr/>
          <a:lstStyle>
            <a:lvl1pPr defTabSz="693419">
              <a:defRPr sz="9407"/>
            </a:lvl1pPr>
          </a:lstStyle>
          <a:p>
            <a:r>
              <a:t>Don’t Abuse your Joints !</a:t>
            </a:r>
          </a:p>
        </p:txBody>
      </p:sp>
      <p:sp>
        <p:nvSpPr>
          <p:cNvPr id="163" name="They are designed for a lifetime.…"/>
          <p:cNvSpPr txBox="1">
            <a:spLocks noGrp="1"/>
          </p:cNvSpPr>
          <p:nvPr>
            <p:ph type="body" idx="1"/>
          </p:nvPr>
        </p:nvSpPr>
        <p:spPr>
          <a:xfrm>
            <a:off x="6747477" y="2585691"/>
            <a:ext cx="11330889" cy="12783233"/>
          </a:xfrm>
          <a:prstGeom prst="rect">
            <a:avLst/>
          </a:prstGeom>
        </p:spPr>
        <p:txBody>
          <a:bodyPr/>
          <a:lstStyle/>
          <a:p>
            <a:r>
              <a:t>They are designed for a lifetime. </a:t>
            </a:r>
          </a:p>
          <a:p>
            <a:r>
              <a:t>Avoid Stretching!</a:t>
            </a:r>
          </a:p>
          <a:p>
            <a:r>
              <a:t>Excessive / Passive Activity will have consequences…. </a:t>
            </a:r>
          </a:p>
          <a:p>
            <a:r>
              <a:t>Understanding how to manage the Ramifications of movement.</a:t>
            </a:r>
          </a:p>
          <a:p>
            <a:r>
              <a:t>Train and Move for Life not Instagram!</a:t>
            </a:r>
          </a:p>
        </p:txBody>
      </p:sp>
      <p:pic>
        <p:nvPicPr>
          <p:cNvPr id="164" name="IMG_0363.jpeg" descr="IMG_03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9888" y="10495212"/>
            <a:ext cx="3187142" cy="2564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0358.jpeg" descr="IMG_035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37" y="6647726"/>
            <a:ext cx="4827580" cy="666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0341.jpeg" descr="IMG_034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0031" y="6271612"/>
            <a:ext cx="3806855" cy="3611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0159.jpeg" descr="IMG_015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542" y="1749572"/>
            <a:ext cx="5405754" cy="3909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0389.jpeg" descr="IMG_0389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49" y="1223257"/>
            <a:ext cx="6337837" cy="44599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Joint Pains….."/>
          <p:cNvSpPr txBox="1">
            <a:spLocks noGrp="1"/>
          </p:cNvSpPr>
          <p:nvPr>
            <p:ph type="title"/>
          </p:nvPr>
        </p:nvSpPr>
        <p:spPr>
          <a:xfrm>
            <a:off x="1784350" y="-427957"/>
            <a:ext cx="20815300" cy="2984501"/>
          </a:xfrm>
          <a:prstGeom prst="rect">
            <a:avLst/>
          </a:prstGeom>
        </p:spPr>
        <p:txBody>
          <a:bodyPr/>
          <a:lstStyle/>
          <a:p>
            <a:r>
              <a:t>Joint Pains…..  </a:t>
            </a:r>
          </a:p>
        </p:txBody>
      </p:sp>
      <p:sp>
        <p:nvSpPr>
          <p:cNvPr id="171" name="Acute…"/>
          <p:cNvSpPr txBox="1">
            <a:spLocks noGrp="1"/>
          </p:cNvSpPr>
          <p:nvPr>
            <p:ph type="body" idx="1"/>
          </p:nvPr>
        </p:nvSpPr>
        <p:spPr>
          <a:xfrm>
            <a:off x="529396" y="1235419"/>
            <a:ext cx="21268275" cy="11602427"/>
          </a:xfrm>
          <a:prstGeom prst="rect">
            <a:avLst/>
          </a:prstGeom>
        </p:spPr>
        <p:txBody>
          <a:bodyPr/>
          <a:lstStyle/>
          <a:p>
            <a:pPr marL="475487" indent="-475487" defTabSz="643889">
              <a:spcBef>
                <a:spcPts val="4600"/>
              </a:spcBef>
              <a:defRPr sz="4055"/>
            </a:pPr>
            <a:r>
              <a:t>Acute</a:t>
            </a:r>
          </a:p>
          <a:p>
            <a:pPr marL="475487" indent="-475487" defTabSz="643889">
              <a:spcBef>
                <a:spcPts val="4600"/>
              </a:spcBef>
              <a:defRPr sz="4055"/>
            </a:pPr>
            <a:r>
              <a:t>Chronic </a:t>
            </a:r>
          </a:p>
          <a:p>
            <a:pPr marL="475487" indent="-475487" defTabSz="643889">
              <a:spcBef>
                <a:spcPts val="4600"/>
              </a:spcBef>
              <a:defRPr sz="4055"/>
            </a:pPr>
            <a:r>
              <a:t>Osteoporosis</a:t>
            </a:r>
          </a:p>
          <a:p>
            <a:pPr marL="475487" indent="-475487" defTabSz="643889">
              <a:spcBef>
                <a:spcPts val="4600"/>
              </a:spcBef>
              <a:defRPr sz="4055"/>
            </a:pPr>
            <a:r>
              <a:t>Osteoarthritis</a:t>
            </a:r>
          </a:p>
          <a:p>
            <a:pPr marL="475487" indent="-475487" defTabSz="643889">
              <a:spcBef>
                <a:spcPts val="4600"/>
              </a:spcBef>
              <a:defRPr sz="4055"/>
            </a:pPr>
            <a:r>
              <a:t>Hyperextension </a:t>
            </a:r>
          </a:p>
          <a:p>
            <a:pPr marL="475487" indent="-475487" defTabSz="643889">
              <a:spcBef>
                <a:spcPts val="4600"/>
              </a:spcBef>
              <a:defRPr sz="4055"/>
            </a:pPr>
            <a:r>
              <a:t> Gout , Degeneration, </a:t>
            </a:r>
          </a:p>
          <a:p>
            <a:pPr marL="475487" indent="-475487" defTabSz="643889">
              <a:spcBef>
                <a:spcPts val="4600"/>
              </a:spcBef>
              <a:defRPr sz="4055"/>
            </a:pPr>
            <a:r>
              <a:t>Cartilage &amp; ligament Damage </a:t>
            </a:r>
          </a:p>
          <a:p>
            <a:pPr marL="475487" indent="-475487" defTabSz="643889">
              <a:spcBef>
                <a:spcPts val="4600"/>
              </a:spcBef>
              <a:defRPr sz="4055"/>
            </a:pPr>
            <a:r>
              <a:t>Dislocation &amp; subluxation </a:t>
            </a:r>
          </a:p>
          <a:p>
            <a:pPr marL="475487" indent="-475487" defTabSz="643889">
              <a:spcBef>
                <a:spcPts val="4600"/>
              </a:spcBef>
              <a:defRPr sz="4055"/>
            </a:pPr>
            <a:r>
              <a:t>Neural </a:t>
            </a:r>
          </a:p>
          <a:p>
            <a:pPr marL="475487" indent="-475487" defTabSz="643889">
              <a:spcBef>
                <a:spcPts val="4600"/>
              </a:spcBef>
              <a:defRPr sz="4055"/>
            </a:pPr>
            <a:r>
              <a:t>Fracture</a:t>
            </a:r>
          </a:p>
        </p:txBody>
      </p:sp>
      <p:pic>
        <p:nvPicPr>
          <p:cNvPr id="172" name="IMG_0576.jpeg" descr="IMG_05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158" y="3415189"/>
            <a:ext cx="8331943" cy="836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0156.jpeg" descr="IMG_015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667" y="6927865"/>
            <a:ext cx="5754797" cy="6492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0157.jpeg" descr="IMG_015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0207" y="1492112"/>
            <a:ext cx="5381719" cy="491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0880.jpeg" descr="IMG_088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239" y="10400989"/>
            <a:ext cx="2502013" cy="2569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hanks a Million Thrivers …."/>
          <p:cNvSpPr txBox="1">
            <a:spLocks noGrp="1"/>
          </p:cNvSpPr>
          <p:nvPr>
            <p:ph type="ctrTitle"/>
          </p:nvPr>
        </p:nvSpPr>
        <p:spPr>
          <a:xfrm>
            <a:off x="4013682" y="8786572"/>
            <a:ext cx="19621501" cy="4648201"/>
          </a:xfrm>
          <a:prstGeom prst="rect">
            <a:avLst/>
          </a:prstGeom>
        </p:spPr>
        <p:txBody>
          <a:bodyPr/>
          <a:lstStyle/>
          <a:p>
            <a:r>
              <a:t>Thanks a Million Thrivers ….</a:t>
            </a:r>
          </a:p>
        </p:txBody>
      </p:sp>
      <p:sp>
        <p:nvSpPr>
          <p:cNvPr id="178" name="Always Have a Spring in Your Step."/>
          <p:cNvSpPr txBox="1">
            <a:spLocks noGrp="1"/>
          </p:cNvSpPr>
          <p:nvPr>
            <p:ph type="subTitle" sz="quarter" idx="1"/>
          </p:nvPr>
        </p:nvSpPr>
        <p:spPr>
          <a:xfrm>
            <a:off x="2010884" y="711598"/>
            <a:ext cx="19621501" cy="1587501"/>
          </a:xfrm>
          <a:prstGeom prst="rect">
            <a:avLst/>
          </a:prstGeom>
        </p:spPr>
        <p:txBody>
          <a:bodyPr/>
          <a:lstStyle/>
          <a:p>
            <a:r>
              <a:t>Always Have a Spring in Your Step.</a:t>
            </a:r>
          </a:p>
        </p:txBody>
      </p:sp>
      <p:pic>
        <p:nvPicPr>
          <p:cNvPr id="179" name="IMG_0609.jpeg" descr="IMG_06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053" y="2352354"/>
            <a:ext cx="8813439" cy="9011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edcf7ca6-9689-4fd4-b66d-db7c5161527f.jpeg" descr="edcf7ca6-9689-4fd4-b66d-db7c5161527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770" y="2307381"/>
            <a:ext cx="9101238" cy="9101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0253.jpeg" descr="IMG_025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83" y="9004746"/>
            <a:ext cx="3456741" cy="4211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0552.jpeg" descr="IMG_0552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8619" r="18619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25" name="Joints are Critical to Movement ?"/>
          <p:cNvSpPr txBox="1">
            <a:spLocks noGrp="1"/>
          </p:cNvSpPr>
          <p:nvPr>
            <p:ph type="title"/>
          </p:nvPr>
        </p:nvSpPr>
        <p:spPr>
          <a:xfrm>
            <a:off x="1473001" y="11072"/>
            <a:ext cx="21437998" cy="2984501"/>
          </a:xfrm>
          <a:prstGeom prst="rect">
            <a:avLst/>
          </a:prstGeom>
        </p:spPr>
        <p:txBody>
          <a:bodyPr/>
          <a:lstStyle/>
          <a:p>
            <a:r>
              <a:t>Joints are Critical to Movement ? </a:t>
            </a:r>
          </a:p>
        </p:txBody>
      </p:sp>
      <p:sp>
        <p:nvSpPr>
          <p:cNvPr id="126" name="How did we all learn about them?…"/>
          <p:cNvSpPr txBox="1">
            <a:spLocks noGrp="1"/>
          </p:cNvSpPr>
          <p:nvPr>
            <p:ph type="body" sz="half" idx="1"/>
          </p:nvPr>
        </p:nvSpPr>
        <p:spPr>
          <a:xfrm>
            <a:off x="607574" y="2648584"/>
            <a:ext cx="10962404" cy="10364809"/>
          </a:xfrm>
          <a:prstGeom prst="rect">
            <a:avLst/>
          </a:prstGeom>
        </p:spPr>
        <p:txBody>
          <a:bodyPr/>
          <a:lstStyle/>
          <a:p>
            <a:r>
              <a:t>How did we all learn about them?</a:t>
            </a:r>
          </a:p>
          <a:p>
            <a:r>
              <a:t>But what constitutes a joint?</a:t>
            </a:r>
          </a:p>
          <a:p>
            <a:r>
              <a:t>Does our understanding of classical anatomy explain how to utilise &amp; control each joint space appropriately?</a:t>
            </a:r>
          </a:p>
          <a:p>
            <a:r>
              <a:t>What actually inhibits motion of a joint?</a:t>
            </a:r>
          </a:p>
          <a:p>
            <a:r>
              <a:t>How can you ensure longevity of your structure?</a:t>
            </a:r>
          </a:p>
          <a:p>
            <a:r>
              <a:t>Let’s explore a world without joints….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et’s go back to school….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10169580" cy="2984500"/>
          </a:xfrm>
          <a:prstGeom prst="rect">
            <a:avLst/>
          </a:prstGeom>
        </p:spPr>
        <p:txBody>
          <a:bodyPr/>
          <a:lstStyle>
            <a:lvl1pPr defTabSz="693419">
              <a:defRPr sz="9407"/>
            </a:lvl1pPr>
          </a:lstStyle>
          <a:p>
            <a:r>
              <a:t>Let’s go back to school….</a:t>
            </a:r>
          </a:p>
        </p:txBody>
      </p:sp>
      <p:sp>
        <p:nvSpPr>
          <p:cNvPr id="129" name="206 bones…"/>
          <p:cNvSpPr txBox="1">
            <a:spLocks noGrp="1"/>
          </p:cNvSpPr>
          <p:nvPr>
            <p:ph type="body" sz="half" idx="1"/>
          </p:nvPr>
        </p:nvSpPr>
        <p:spPr>
          <a:xfrm>
            <a:off x="1600500" y="3705473"/>
            <a:ext cx="10362600" cy="9152753"/>
          </a:xfrm>
          <a:prstGeom prst="rect">
            <a:avLst/>
          </a:prstGeom>
        </p:spPr>
        <p:txBody>
          <a:bodyPr/>
          <a:lstStyle/>
          <a:p>
            <a:r>
              <a:t>206 bones </a:t>
            </a:r>
          </a:p>
          <a:p>
            <a:r>
              <a:t>Axial &amp; Appendicular skeletal structures </a:t>
            </a:r>
          </a:p>
          <a:p>
            <a:r>
              <a:t>Classifications of joint &amp; bone types </a:t>
            </a:r>
          </a:p>
          <a:p>
            <a:r>
              <a:t>Range of motion measurements </a:t>
            </a:r>
          </a:p>
          <a:p>
            <a:r>
              <a:t>Levers of force </a:t>
            </a:r>
          </a:p>
          <a:p>
            <a:r>
              <a:t>Co presenters of the biomechanical musculoskeletal system. </a:t>
            </a:r>
          </a:p>
        </p:txBody>
      </p:sp>
      <p:pic>
        <p:nvPicPr>
          <p:cNvPr id="130" name="IMG_0584.jpeg" descr="IMG_0584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72596" y="766129"/>
            <a:ext cx="4528465" cy="6008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0573.jpeg" descr="IMG_057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1121" y="7023275"/>
            <a:ext cx="4551294" cy="6046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0583.jpeg" descr="IMG_058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3151" y="6985951"/>
            <a:ext cx="4593132" cy="612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0582.jpeg" descr="IMG_058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3441" y="765137"/>
            <a:ext cx="4552660" cy="6011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hat keeps you skeletal structure upright?"/>
          <p:cNvSpPr txBox="1">
            <a:spLocks noGrp="1"/>
          </p:cNvSpPr>
          <p:nvPr>
            <p:ph type="title"/>
          </p:nvPr>
        </p:nvSpPr>
        <p:spPr>
          <a:xfrm>
            <a:off x="1608980" y="-962399"/>
            <a:ext cx="10007601" cy="5626101"/>
          </a:xfrm>
          <a:prstGeom prst="rect">
            <a:avLst/>
          </a:prstGeom>
        </p:spPr>
        <p:txBody>
          <a:bodyPr/>
          <a:lstStyle/>
          <a:p>
            <a:r>
              <a:t>What keeps you skeletal structure upright?</a:t>
            </a:r>
          </a:p>
        </p:txBody>
      </p:sp>
      <p:sp>
        <p:nvSpPr>
          <p:cNvPr id="136" name="There are absolutely no pins holding you together….…"/>
          <p:cNvSpPr txBox="1">
            <a:spLocks noGrp="1"/>
          </p:cNvSpPr>
          <p:nvPr>
            <p:ph type="body" sz="half" idx="1"/>
          </p:nvPr>
        </p:nvSpPr>
        <p:spPr>
          <a:xfrm>
            <a:off x="1608980" y="5521473"/>
            <a:ext cx="10007601" cy="10941389"/>
          </a:xfrm>
          <a:prstGeom prst="rect">
            <a:avLst/>
          </a:prstGeom>
        </p:spPr>
        <p:txBody>
          <a:bodyPr/>
          <a:lstStyle/>
          <a:p>
            <a:r>
              <a:t>There are absolutely no pins holding you together….</a:t>
            </a:r>
          </a:p>
          <a:p>
            <a:endParaRPr/>
          </a:p>
          <a:p>
            <a:r>
              <a:t>What’s in between them?</a:t>
            </a:r>
          </a:p>
          <a:p>
            <a:endParaRPr/>
          </a:p>
          <a:p>
            <a:r>
              <a:t>Just virtual space!</a:t>
            </a:r>
          </a:p>
          <a:p>
            <a:endParaRPr/>
          </a:p>
          <a:p>
            <a:r>
              <a:t>Imagine a world without those spaces ?</a:t>
            </a:r>
          </a:p>
          <a:p>
            <a:endParaRPr/>
          </a:p>
          <a:p>
            <a:r>
              <a:t>How does a Skeleton Move?</a:t>
            </a:r>
          </a:p>
          <a:p>
            <a:endParaRPr/>
          </a:p>
        </p:txBody>
      </p:sp>
      <p:pic>
        <p:nvPicPr>
          <p:cNvPr id="137" name="IMG_0631.jpeg" descr="IMG_06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524" y="422248"/>
            <a:ext cx="9706919" cy="12871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0906.jpeg" descr="IMG_090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5469" y="847869"/>
            <a:ext cx="4762501" cy="473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Dynamic Ligaments"/>
          <p:cNvSpPr txBox="1">
            <a:spLocks noGrp="1"/>
          </p:cNvSpPr>
          <p:nvPr>
            <p:ph type="title"/>
          </p:nvPr>
        </p:nvSpPr>
        <p:spPr>
          <a:xfrm>
            <a:off x="1784350" y="-64518"/>
            <a:ext cx="20815300" cy="2984501"/>
          </a:xfrm>
          <a:prstGeom prst="rect">
            <a:avLst/>
          </a:prstGeom>
        </p:spPr>
        <p:txBody>
          <a:bodyPr/>
          <a:lstStyle/>
          <a:p>
            <a:r>
              <a:t>Dynamic Ligaments </a:t>
            </a:r>
          </a:p>
        </p:txBody>
      </p:sp>
      <p:sp>
        <p:nvSpPr>
          <p:cNvPr id="141" name="Dynaments is the process of dynamic ligament tensioning.…"/>
          <p:cNvSpPr txBox="1">
            <a:spLocks noGrp="1"/>
          </p:cNvSpPr>
          <p:nvPr>
            <p:ph type="body" sz="half" idx="1"/>
          </p:nvPr>
        </p:nvSpPr>
        <p:spPr>
          <a:xfrm>
            <a:off x="488378" y="2762419"/>
            <a:ext cx="11340209" cy="10610964"/>
          </a:xfrm>
          <a:prstGeom prst="rect">
            <a:avLst/>
          </a:prstGeom>
        </p:spPr>
        <p:txBody>
          <a:bodyPr/>
          <a:lstStyle/>
          <a:p>
            <a:r>
              <a:t>Dynaments is the process of dynamic ligament tensioning.</a:t>
            </a:r>
          </a:p>
          <a:p>
            <a:r>
              <a:t>There are very few ligaments within the body. </a:t>
            </a:r>
          </a:p>
          <a:p>
            <a:r>
              <a:t>Ligaments run in series with the connective tissues and MyoFascia not as previously understood in parallel.</a:t>
            </a:r>
          </a:p>
          <a:p>
            <a:r>
              <a:t>Pretensioning is fundamental in the control of forces that joint spaces must tolerate. </a:t>
            </a:r>
          </a:p>
          <a:p>
            <a:r>
              <a:t>Neurological responses control all motion. </a:t>
            </a:r>
          </a:p>
        </p:txBody>
      </p:sp>
      <p:pic>
        <p:nvPicPr>
          <p:cNvPr id="142" name="IMG_0604.jpeg" descr="IMG_06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387" y="3498316"/>
            <a:ext cx="5708683" cy="8994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0605.jpeg" descr="IMG_06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1000" y="3450518"/>
            <a:ext cx="5822528" cy="9089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he Sacrum…"/>
          <p:cNvSpPr txBox="1">
            <a:spLocks noGrp="1"/>
          </p:cNvSpPr>
          <p:nvPr>
            <p:ph type="title"/>
          </p:nvPr>
        </p:nvSpPr>
        <p:spPr>
          <a:xfrm>
            <a:off x="1784350" y="229554"/>
            <a:ext cx="20815300" cy="3681092"/>
          </a:xfrm>
          <a:prstGeom prst="rect">
            <a:avLst/>
          </a:prstGeom>
        </p:spPr>
        <p:txBody>
          <a:bodyPr/>
          <a:lstStyle/>
          <a:p>
            <a:r>
              <a:t>The Sacrum</a:t>
            </a:r>
          </a:p>
          <a:p>
            <a:r>
              <a:t>Key Stone vs Suspension </a:t>
            </a:r>
          </a:p>
        </p:txBody>
      </p:sp>
      <p:sp>
        <p:nvSpPr>
          <p:cNvPr id="146" name="Biomechanical keystone theory .…"/>
          <p:cNvSpPr txBox="1">
            <a:spLocks noGrp="1"/>
          </p:cNvSpPr>
          <p:nvPr>
            <p:ph type="body" sz="half" idx="1"/>
          </p:nvPr>
        </p:nvSpPr>
        <p:spPr>
          <a:xfrm>
            <a:off x="609524" y="3887192"/>
            <a:ext cx="10007601" cy="8839201"/>
          </a:xfrm>
          <a:prstGeom prst="rect">
            <a:avLst/>
          </a:prstGeom>
        </p:spPr>
        <p:txBody>
          <a:bodyPr/>
          <a:lstStyle/>
          <a:p>
            <a:r>
              <a:t>Biomechanical keystone theory .</a:t>
            </a:r>
          </a:p>
          <a:p>
            <a:r>
              <a:t>Biotensegrity suspension theory .</a:t>
            </a:r>
          </a:p>
          <a:p>
            <a:r>
              <a:t>Understanding that we are organic adaptive tissue </a:t>
            </a:r>
          </a:p>
          <a:p>
            <a:r>
              <a:t>Rather than mechanical , lever based structures</a:t>
            </a:r>
          </a:p>
          <a:p>
            <a:r>
              <a:t>Perception &amp; Reality require Interpretation.</a:t>
            </a:r>
          </a:p>
          <a:p>
            <a:r>
              <a:t>Language &amp; vocabulary mean everything.</a:t>
            </a:r>
          </a:p>
        </p:txBody>
      </p:sp>
      <p:pic>
        <p:nvPicPr>
          <p:cNvPr id="147" name="IMG_0614.jpeg" descr="IMG_06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056" y="4212260"/>
            <a:ext cx="12075399" cy="8189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How to protect our ability to move?"/>
          <p:cNvSpPr txBox="1">
            <a:spLocks noGrp="1"/>
          </p:cNvSpPr>
          <p:nvPr>
            <p:ph type="title"/>
          </p:nvPr>
        </p:nvSpPr>
        <p:spPr>
          <a:xfrm>
            <a:off x="1784350" y="147488"/>
            <a:ext cx="20815300" cy="2984501"/>
          </a:xfrm>
          <a:prstGeom prst="rect">
            <a:avLst/>
          </a:prstGeom>
        </p:spPr>
        <p:txBody>
          <a:bodyPr/>
          <a:lstStyle>
            <a:lvl1pPr defTabSz="775969">
              <a:defRPr sz="10528"/>
            </a:lvl1pPr>
          </a:lstStyle>
          <a:p>
            <a:r>
              <a:t>How to protect our ability to move?</a:t>
            </a:r>
          </a:p>
        </p:txBody>
      </p:sp>
      <p:sp>
        <p:nvSpPr>
          <p:cNvPr id="150" name="Understanding that we grew ourselves.…"/>
          <p:cNvSpPr txBox="1">
            <a:spLocks noGrp="1"/>
          </p:cNvSpPr>
          <p:nvPr>
            <p:ph type="body" sz="half" idx="1"/>
          </p:nvPr>
        </p:nvSpPr>
        <p:spPr>
          <a:xfrm>
            <a:off x="473425" y="2716665"/>
            <a:ext cx="11307025" cy="10555501"/>
          </a:xfrm>
          <a:prstGeom prst="rect">
            <a:avLst/>
          </a:prstGeom>
        </p:spPr>
        <p:txBody>
          <a:bodyPr/>
          <a:lstStyle/>
          <a:p>
            <a:r>
              <a:t>Understanding that we grew ourselves. </a:t>
            </a:r>
          </a:p>
          <a:p>
            <a:r>
              <a:t>From embryonic development to death we are adapting every moment of every day.</a:t>
            </a:r>
          </a:p>
          <a:p>
            <a:r>
              <a:t> Have clarity how internal forces of Compression &amp; Tension manage external influences. </a:t>
            </a:r>
          </a:p>
          <a:p>
            <a:r>
              <a:t>Fasciategrity explains what your made of and how to influence it appropriately for Longevity.</a:t>
            </a:r>
          </a:p>
          <a:p>
            <a:r>
              <a:t>Learn what type of contractions aid in control and how to achieve them.</a:t>
            </a:r>
          </a:p>
          <a:p>
            <a:r>
              <a:t>Pretensioning &amp; Hydraulic Amplification are key skills in Anticipatory Training.  </a:t>
            </a:r>
          </a:p>
        </p:txBody>
      </p:sp>
      <p:pic>
        <p:nvPicPr>
          <p:cNvPr id="151" name="IMG_1892.jpeg" descr="IMG_189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484" y="3376414"/>
            <a:ext cx="7562229" cy="923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1891.jpeg" descr="IMG_189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9171" y="8771874"/>
            <a:ext cx="3807421" cy="4487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Double-tap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IMG_0409.jpeg" descr="IMG_04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11" y="-1927886"/>
            <a:ext cx="24478722" cy="16038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tap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8" name="IMG_0564.jpeg" descr="IMG_05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694" y="-1635617"/>
            <a:ext cx="25841056" cy="15436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Custom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Helvetica</vt:lpstr>
      <vt:lpstr>Helvetica Light</vt:lpstr>
      <vt:lpstr>Helvetica Neue</vt:lpstr>
      <vt:lpstr>Gradient</vt:lpstr>
      <vt:lpstr>Creating Extraordinary Instructors  Joints!</vt:lpstr>
      <vt:lpstr>Joints are Critical to Movement ? </vt:lpstr>
      <vt:lpstr>Let’s go back to school….</vt:lpstr>
      <vt:lpstr>What keeps you skeletal structure upright?</vt:lpstr>
      <vt:lpstr>Dynamic Ligaments </vt:lpstr>
      <vt:lpstr>The Sacrum Key Stone vs Suspension </vt:lpstr>
      <vt:lpstr>How to protect our ability to move?</vt:lpstr>
      <vt:lpstr>PowerPoint Presentation</vt:lpstr>
      <vt:lpstr>PowerPoint Presentation</vt:lpstr>
      <vt:lpstr>PowerPoint Presentation</vt:lpstr>
      <vt:lpstr>Don’t Abuse your Joints !</vt:lpstr>
      <vt:lpstr>Joint Pains…..  </vt:lpstr>
      <vt:lpstr>Thanks a Million Thrivers 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Extraordinary Instructors  Joints!</dc:title>
  <cp:lastModifiedBy>paul thornley</cp:lastModifiedBy>
  <cp:revision>1</cp:revision>
  <dcterms:modified xsi:type="dcterms:W3CDTF">2021-10-19T08:09:41Z</dcterms:modified>
</cp:coreProperties>
</file>