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2387600" y="2298700"/>
            <a:ext cx="196215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2387600" y="7073900"/>
            <a:ext cx="196215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b="1" sz="3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2387600" y="6007100"/>
            <a:ext cx="19621500" cy="952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  <a:defRPr sz="5600"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-47625" y="-2540000"/>
            <a:ext cx="24479250" cy="16319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2752725" y="-2489200"/>
            <a:ext cx="18840450" cy="12560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2387600" y="4533900"/>
            <a:ext cx="196215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12407900" y="-2159000"/>
            <a:ext cx="10337800" cy="155067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790700" y="1066800"/>
            <a:ext cx="10007600" cy="56261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790700" y="7035800"/>
            <a:ext cx="10007600" cy="562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21"/>
          </p:nvPr>
        </p:nvSpPr>
        <p:spPr>
          <a:xfrm>
            <a:off x="12496800" y="-1485900"/>
            <a:ext cx="10193867" cy="15290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790700" y="3644900"/>
            <a:ext cx="10007600" cy="8839200"/>
          </a:xfrm>
          <a:prstGeom prst="rect">
            <a:avLst/>
          </a:prstGeom>
        </p:spPr>
        <p:txBody>
          <a:bodyPr/>
          <a:lstStyle>
            <a:lvl1pPr marL="431800" indent="-431800">
              <a:spcBef>
                <a:spcPts val="5300"/>
              </a:spcBef>
              <a:defRPr sz="3800"/>
            </a:lvl1pPr>
            <a:lvl2pPr marL="863600" indent="-431800">
              <a:spcBef>
                <a:spcPts val="5300"/>
              </a:spcBef>
              <a:defRPr sz="3800"/>
            </a:lvl2pPr>
            <a:lvl3pPr marL="1295400" indent="-431800">
              <a:spcBef>
                <a:spcPts val="5300"/>
              </a:spcBef>
              <a:defRPr sz="3800"/>
            </a:lvl3pPr>
            <a:lvl4pPr marL="1727200" indent="-431800">
              <a:spcBef>
                <a:spcPts val="5300"/>
              </a:spcBef>
              <a:defRPr sz="3800"/>
            </a:lvl4pPr>
            <a:lvl5pPr marL="2159000" indent="-431800">
              <a:spcBef>
                <a:spcPts val="53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790700" y="1790700"/>
            <a:ext cx="20815300" cy="101473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half" idx="21"/>
          </p:nvPr>
        </p:nvSpPr>
        <p:spPr>
          <a:xfrm>
            <a:off x="12344400" y="7112000"/>
            <a:ext cx="10439400" cy="695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half" idx="22"/>
          </p:nvPr>
        </p:nvSpPr>
        <p:spPr>
          <a:xfrm>
            <a:off x="12407900" y="190500"/>
            <a:ext cx="10363200" cy="690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23"/>
          </p:nvPr>
        </p:nvSpPr>
        <p:spPr>
          <a:xfrm>
            <a:off x="1583266" y="-1879600"/>
            <a:ext cx="10414001" cy="1562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790700" y="571500"/>
            <a:ext cx="20815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790700" y="3644900"/>
            <a:ext cx="20815300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09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19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828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438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0480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657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267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4876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486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7" Type="http://schemas.openxmlformats.org/officeDocument/2006/relationships/image" Target="../media/image5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Relationship Id="rId3" Type="http://schemas.openxmlformats.org/officeDocument/2006/relationships/image" Target="../media/image2.pn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7" Type="http://schemas.openxmlformats.org/officeDocument/2006/relationships/image" Target="../media/image39.jpeg"/><Relationship Id="rId8" Type="http://schemas.openxmlformats.org/officeDocument/2006/relationships/image" Target="../media/image40.jpeg"/><Relationship Id="rId9" Type="http://schemas.openxmlformats.org/officeDocument/2006/relationships/image" Target="../media/image5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5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5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eg"/><Relationship Id="rId3" Type="http://schemas.openxmlformats.org/officeDocument/2006/relationships/image" Target="../media/image5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5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5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../media/image5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eg"/><Relationship Id="rId3" Type="http://schemas.openxmlformats.org/officeDocument/2006/relationships/image" Target="../media/image1.pn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9" Type="http://schemas.openxmlformats.org/officeDocument/2006/relationships/image" Target="../media/image5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5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Foot &amp; Ankle"/>
          <p:cNvSpPr txBox="1"/>
          <p:nvPr>
            <p:ph type="ctrTitle"/>
          </p:nvPr>
        </p:nvSpPr>
        <p:spPr>
          <a:xfrm>
            <a:off x="2381250" y="-982934"/>
            <a:ext cx="19621500" cy="4648201"/>
          </a:xfrm>
          <a:prstGeom prst="rect">
            <a:avLst/>
          </a:prstGeom>
        </p:spPr>
        <p:txBody>
          <a:bodyPr/>
          <a:lstStyle/>
          <a:p>
            <a:pPr/>
            <a:r>
              <a:t>Foot &amp; Ankle </a:t>
            </a:r>
          </a:p>
        </p:txBody>
      </p:sp>
      <p:sp>
        <p:nvSpPr>
          <p:cNvPr id="120" name="Living Tensegrity in Motion…"/>
          <p:cNvSpPr txBox="1"/>
          <p:nvPr>
            <p:ph type="subTitle" sz="quarter" idx="1"/>
          </p:nvPr>
        </p:nvSpPr>
        <p:spPr>
          <a:xfrm>
            <a:off x="2100190" y="11589954"/>
            <a:ext cx="19621501" cy="1587501"/>
          </a:xfrm>
          <a:prstGeom prst="rect">
            <a:avLst/>
          </a:prstGeom>
        </p:spPr>
        <p:txBody>
          <a:bodyPr/>
          <a:lstStyle/>
          <a:p>
            <a:pPr/>
            <a:r>
              <a:t>Living Tensegrity in Motion </a:t>
            </a:r>
          </a:p>
          <a:p>
            <a:pPr/>
            <a:r>
              <a:t>21st Century Anatomy &amp; Physiology </a:t>
            </a:r>
          </a:p>
        </p:txBody>
      </p:sp>
      <p:pic>
        <p:nvPicPr>
          <p:cNvPr id="121" name="IMG_4006.jpeg" descr="IMG_4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28924" y="6878242"/>
            <a:ext cx="7241225" cy="6681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IMG_1323.jpeg" descr="IMG_132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65712" y="2038284"/>
            <a:ext cx="12290458" cy="92178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IMG_1379.jpeg" descr="IMG_137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0283" y="1788214"/>
            <a:ext cx="7566318" cy="62160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G_1384.jpeg" descr="IMG_1384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1014" y="12086586"/>
            <a:ext cx="2269406" cy="14662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Most Common Feet &amp; Ankle Issues ."/>
          <p:cNvSpPr txBox="1"/>
          <p:nvPr>
            <p:ph type="title"/>
          </p:nvPr>
        </p:nvSpPr>
        <p:spPr>
          <a:xfrm>
            <a:off x="1784350" y="-34231"/>
            <a:ext cx="20815300" cy="2984501"/>
          </a:xfrm>
          <a:prstGeom prst="rect">
            <a:avLst/>
          </a:prstGeom>
        </p:spPr>
        <p:txBody>
          <a:bodyPr/>
          <a:lstStyle>
            <a:lvl1pPr defTabSz="742950">
              <a:defRPr sz="10080"/>
            </a:lvl1pPr>
          </a:lstStyle>
          <a:p>
            <a:pPr/>
            <a:r>
              <a:t>Most Common Feet &amp; Ankle Issues .</a:t>
            </a:r>
          </a:p>
        </p:txBody>
      </p:sp>
      <p:sp>
        <p:nvSpPr>
          <p:cNvPr id="179" name="Bunions…"/>
          <p:cNvSpPr txBox="1"/>
          <p:nvPr>
            <p:ph type="body" sz="half" idx="1"/>
          </p:nvPr>
        </p:nvSpPr>
        <p:spPr>
          <a:xfrm>
            <a:off x="246086" y="2971774"/>
            <a:ext cx="10210851" cy="10210852"/>
          </a:xfrm>
          <a:prstGeom prst="rect">
            <a:avLst/>
          </a:prstGeom>
        </p:spPr>
        <p:txBody>
          <a:bodyPr/>
          <a:lstStyle/>
          <a:p>
            <a:pPr/>
            <a:r>
              <a:t>Bunions</a:t>
            </a:r>
          </a:p>
          <a:p>
            <a:pPr/>
            <a:r>
              <a:t>Ingrown Toenail’s </a:t>
            </a:r>
          </a:p>
          <a:p>
            <a:pPr/>
            <a:r>
              <a:t>Corns &amp; Calluses </a:t>
            </a:r>
          </a:p>
          <a:p>
            <a:pPr/>
            <a:r>
              <a:t>Tassel Tunnel Syndrome </a:t>
            </a:r>
          </a:p>
          <a:p>
            <a:pPr/>
            <a:r>
              <a:t>Plantar Fasciitis</a:t>
            </a:r>
          </a:p>
          <a:p>
            <a:pPr/>
            <a:r>
              <a:t>Achilles Tendonitis </a:t>
            </a:r>
          </a:p>
          <a:p>
            <a:pPr/>
            <a:r>
              <a:t>Osteoarthritis </a:t>
            </a:r>
          </a:p>
          <a:p>
            <a:pPr/>
            <a:r>
              <a:t>Morton’s Neuroma </a:t>
            </a:r>
          </a:p>
        </p:txBody>
      </p:sp>
      <p:pic>
        <p:nvPicPr>
          <p:cNvPr id="180" name="IMG_1348.jpeg" descr="IMG_134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48327" y="2733527"/>
            <a:ext cx="10687347" cy="10687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G_1347.jpeg" descr="IMG_134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76962" y="3256953"/>
            <a:ext cx="3650476" cy="2737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G_1335.jpeg" descr="IMG_1335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432270" y="10099385"/>
            <a:ext cx="4989827" cy="33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G_1334.jpeg" descr="IMG_1334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861800" y="6352921"/>
            <a:ext cx="6130769" cy="3448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G_1387.jpeg" descr="IMG_1387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017314" y="3248175"/>
            <a:ext cx="3742453" cy="2806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G_1384.jpeg" descr="IMG_1384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816179" y="12086586"/>
            <a:ext cx="2303438" cy="14881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oes !"/>
          <p:cNvSpPr txBox="1"/>
          <p:nvPr>
            <p:ph type="title"/>
          </p:nvPr>
        </p:nvSpPr>
        <p:spPr>
          <a:xfrm>
            <a:off x="625889" y="-316702"/>
            <a:ext cx="15681732" cy="2748746"/>
          </a:xfrm>
          <a:prstGeom prst="rect">
            <a:avLst/>
          </a:prstGeom>
        </p:spPr>
        <p:txBody>
          <a:bodyPr/>
          <a:lstStyle/>
          <a:p>
            <a:pPr/>
            <a:r>
              <a:t>Shoes !</a:t>
            </a:r>
          </a:p>
        </p:txBody>
      </p:sp>
      <p:sp>
        <p:nvSpPr>
          <p:cNvPr id="188" name="Avoid poor distribution of forces through your feet.…"/>
          <p:cNvSpPr txBox="1"/>
          <p:nvPr>
            <p:ph type="body" idx="1"/>
          </p:nvPr>
        </p:nvSpPr>
        <p:spPr>
          <a:xfrm>
            <a:off x="13266397" y="230630"/>
            <a:ext cx="10862105" cy="13254740"/>
          </a:xfrm>
          <a:prstGeom prst="rect">
            <a:avLst/>
          </a:prstGeom>
        </p:spPr>
        <p:txBody>
          <a:bodyPr/>
          <a:lstStyle/>
          <a:p>
            <a:pPr marL="505968" indent="-505968" defTabSz="685165">
              <a:spcBef>
                <a:spcPts val="4800"/>
              </a:spcBef>
              <a:defRPr sz="4316"/>
            </a:pPr>
            <a:r>
              <a:t>Avoid poor distribution of forces through your feet. </a:t>
            </a:r>
          </a:p>
          <a:p>
            <a:pPr marL="505968" indent="-505968" defTabSz="685165">
              <a:spcBef>
                <a:spcPts val="4800"/>
              </a:spcBef>
              <a:defRPr sz="4316"/>
            </a:pPr>
            <a:r>
              <a:t>Ensure your heal is connected to the shoe!</a:t>
            </a:r>
          </a:p>
          <a:p>
            <a:pPr marL="505968" indent="-505968" defTabSz="685165">
              <a:spcBef>
                <a:spcPts val="4800"/>
              </a:spcBef>
              <a:defRPr sz="4316"/>
            </a:pPr>
            <a:r>
              <a:t>Stride rather than drag your feet.</a:t>
            </a:r>
          </a:p>
          <a:p>
            <a:pPr marL="505968" indent="-505968" defTabSz="685165">
              <a:spcBef>
                <a:spcPts val="4800"/>
              </a:spcBef>
              <a:defRPr sz="4316"/>
            </a:pPr>
            <a:r>
              <a:t>Movement should be smooth &amp; effortless.</a:t>
            </a:r>
          </a:p>
          <a:p>
            <a:pPr marL="505968" indent="-505968" defTabSz="685165">
              <a:spcBef>
                <a:spcPts val="4800"/>
              </a:spcBef>
              <a:defRPr sz="4316"/>
            </a:pPr>
            <a:r>
              <a:t>Springy &amp; Bouncing actions are paramount to ensure longevity.</a:t>
            </a:r>
          </a:p>
          <a:p>
            <a:pPr marL="505968" indent="-505968" defTabSz="685165">
              <a:spcBef>
                <a:spcPts val="4800"/>
              </a:spcBef>
              <a:defRPr sz="4316"/>
            </a:pPr>
            <a:r>
              <a:t>Low load and progress to high load as appropriate when reeducation of feet is necessary.</a:t>
            </a:r>
          </a:p>
          <a:p>
            <a:pPr marL="505968" indent="-505968" defTabSz="685165">
              <a:spcBef>
                <a:spcPts val="4800"/>
              </a:spcBef>
              <a:defRPr sz="4316"/>
            </a:pPr>
            <a:r>
              <a:t>Remember… Exercise Physiology &amp; life Physiology Don’t always reflect or support one another. </a:t>
            </a:r>
          </a:p>
        </p:txBody>
      </p:sp>
      <p:pic>
        <p:nvPicPr>
          <p:cNvPr id="189" name="IMG_1352.jpeg" descr="IMG_135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35608" y="2277521"/>
            <a:ext cx="5875525" cy="3306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G_1351.png" descr="IMG_135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7245" y="4139612"/>
            <a:ext cx="6458954" cy="2887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G_1355.jpeg" descr="IMG_1355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3146" y="7533809"/>
            <a:ext cx="5555592" cy="4626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G_1361.jpeg" descr="IMG_136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08781" y="5984435"/>
            <a:ext cx="6817574" cy="4563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G_1354.jpeg" descr="IMG_1354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89303" y="10235583"/>
            <a:ext cx="5050743" cy="3212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G_1358.jpeg" descr="IMG_1358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70629" y="507503"/>
            <a:ext cx="3262180" cy="3125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G_1360.jpeg" descr="IMG_1360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584329" y="10948832"/>
            <a:ext cx="3578548" cy="2394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G_1384.jpeg" descr="IMG_1384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31014" y="12268305"/>
            <a:ext cx="1934305" cy="12497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Understanding…"/>
          <p:cNvSpPr txBox="1"/>
          <p:nvPr>
            <p:ph type="ctrTitle"/>
          </p:nvPr>
        </p:nvSpPr>
        <p:spPr>
          <a:xfrm>
            <a:off x="7990610" y="239214"/>
            <a:ext cx="16441415" cy="4648201"/>
          </a:xfrm>
          <a:prstGeom prst="rect">
            <a:avLst/>
          </a:prstGeom>
        </p:spPr>
        <p:txBody>
          <a:bodyPr/>
          <a:lstStyle/>
          <a:p>
            <a:pPr defTabSz="544830">
              <a:defRPr sz="7392"/>
            </a:pPr>
            <a:r>
              <a:t>Understanding </a:t>
            </a:r>
          </a:p>
          <a:p>
            <a:pPr defTabSz="544830">
              <a:defRPr sz="7392"/>
            </a:pPr>
            <a:r>
              <a:t>21st Century Structure &amp; Functionality </a:t>
            </a:r>
          </a:p>
          <a:p>
            <a:pPr defTabSz="544830">
              <a:defRPr sz="7392"/>
            </a:pPr>
            <a:r>
              <a:t>Helping Create Extraordinary Instructors </a:t>
            </a:r>
          </a:p>
        </p:txBody>
      </p:sp>
      <p:sp>
        <p:nvSpPr>
          <p:cNvPr id="199" name="The Foot &amp; Ankle…"/>
          <p:cNvSpPr txBox="1"/>
          <p:nvPr>
            <p:ph type="subTitle" sz="quarter" idx="1"/>
          </p:nvPr>
        </p:nvSpPr>
        <p:spPr>
          <a:xfrm>
            <a:off x="6097702" y="11465448"/>
            <a:ext cx="19621501" cy="2178089"/>
          </a:xfrm>
          <a:prstGeom prst="rect">
            <a:avLst/>
          </a:prstGeom>
        </p:spPr>
        <p:txBody>
          <a:bodyPr/>
          <a:lstStyle/>
          <a:p>
            <a:pPr/>
            <a:r>
              <a:t>The Foot &amp; Ankle </a:t>
            </a:r>
          </a:p>
          <a:p>
            <a:pPr/>
            <a:r>
              <a:t>Fasciategrity &amp; Living Tensegrity in Motion </a:t>
            </a:r>
          </a:p>
          <a:p>
            <a:pPr/>
            <a:r>
              <a:t>Thank you !</a:t>
            </a:r>
          </a:p>
        </p:txBody>
      </p:sp>
      <p:pic>
        <p:nvPicPr>
          <p:cNvPr id="200" name="IMG_4006.jpeg" descr="IMG_4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2444" y="792750"/>
            <a:ext cx="6912562" cy="6377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G_1367.jpeg" descr="IMG_136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46462" y="5081139"/>
            <a:ext cx="9523980" cy="6190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G_1323.jpeg" descr="IMG_1323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0376" y="7449639"/>
            <a:ext cx="7876698" cy="5907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G_1384.jpeg" descr="IMG_1384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997899" y="12177445"/>
            <a:ext cx="1914918" cy="12371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Major Structural Focus!"/>
          <p:cNvSpPr txBox="1"/>
          <p:nvPr>
            <p:ph type="title"/>
          </p:nvPr>
        </p:nvSpPr>
        <p:spPr>
          <a:xfrm>
            <a:off x="1531242" y="577850"/>
            <a:ext cx="20815301" cy="2984500"/>
          </a:xfrm>
          <a:prstGeom prst="rect">
            <a:avLst/>
          </a:prstGeom>
        </p:spPr>
        <p:txBody>
          <a:bodyPr/>
          <a:lstStyle/>
          <a:p>
            <a:pPr/>
            <a:r>
              <a:t> Major Structural Focus! </a:t>
            </a:r>
          </a:p>
        </p:txBody>
      </p:sp>
      <p:sp>
        <p:nvSpPr>
          <p:cNvPr id="127" name="Why Do our feet require so much attention ?…"/>
          <p:cNvSpPr txBox="1"/>
          <p:nvPr>
            <p:ph type="body" idx="1"/>
          </p:nvPr>
        </p:nvSpPr>
        <p:spPr>
          <a:xfrm>
            <a:off x="1790700" y="3968262"/>
            <a:ext cx="20296386" cy="8192476"/>
          </a:xfrm>
          <a:prstGeom prst="rect">
            <a:avLst/>
          </a:prstGeom>
        </p:spPr>
        <p:txBody>
          <a:bodyPr/>
          <a:lstStyle/>
          <a:p>
            <a:pPr marL="487680" indent="-487680" defTabSz="660400">
              <a:spcBef>
                <a:spcPts val="4700"/>
              </a:spcBef>
              <a:defRPr sz="4160"/>
            </a:pPr>
            <a:r>
              <a:t>Why Do our feet require so much attention ?</a:t>
            </a:r>
          </a:p>
          <a:p>
            <a:pPr marL="487680" indent="-487680" defTabSz="660400">
              <a:spcBef>
                <a:spcPts val="4700"/>
              </a:spcBef>
              <a:defRPr sz="4160"/>
            </a:pPr>
            <a:r>
              <a:t>What  benefits do they provide in movements walking &amp; squatting ?</a:t>
            </a:r>
          </a:p>
          <a:p>
            <a:pPr marL="487680" indent="-487680" defTabSz="660400">
              <a:spcBef>
                <a:spcPts val="4700"/>
              </a:spcBef>
              <a:defRPr sz="4160"/>
            </a:pPr>
            <a:r>
              <a:t>Understanding the Anatomy &amp; Physiology of the foot &amp; ankle during movement, particularly gait, jumping, running &amp; balance etc!</a:t>
            </a:r>
          </a:p>
          <a:p>
            <a:pPr marL="487680" indent="-487680" defTabSz="660400">
              <a:spcBef>
                <a:spcPts val="4700"/>
              </a:spcBef>
              <a:defRPr sz="4160"/>
            </a:pPr>
            <a:r>
              <a:t>Recognising our common flaws in how we approach training our feet.  </a:t>
            </a:r>
          </a:p>
          <a:p>
            <a:pPr marL="487680" indent="-487680" defTabSz="660400">
              <a:spcBef>
                <a:spcPts val="4700"/>
              </a:spcBef>
              <a:defRPr sz="4160"/>
            </a:pPr>
            <a:r>
              <a:t>Should such emphasis be focused on this particular structure in movement if we’re so dependent on wearing footwear?</a:t>
            </a:r>
          </a:p>
          <a:p>
            <a:pPr marL="487680" indent="-487680" defTabSz="660400">
              <a:spcBef>
                <a:spcPts val="4700"/>
              </a:spcBef>
              <a:defRPr sz="4160"/>
            </a:pPr>
            <a:r>
              <a:t>How can you achieve longevity &amp; effective life long movements of our feet? </a:t>
            </a:r>
          </a:p>
        </p:txBody>
      </p:sp>
      <p:pic>
        <p:nvPicPr>
          <p:cNvPr id="128" name="IMG_1385.jpeg" descr="IMG_138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00759" y="402430"/>
            <a:ext cx="3090922" cy="55405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G_1344.jpeg" descr="IMG_134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085996" y="10438343"/>
            <a:ext cx="2320450" cy="3093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G_1338.jpeg" descr="IMG_1338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0073" y="747268"/>
            <a:ext cx="2347687" cy="3130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G_1336.jpeg" descr="IMG_1336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629156" y="7308363"/>
            <a:ext cx="3234129" cy="2128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G_1384.jpeg" descr="IMG_1384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4244" y="12251483"/>
            <a:ext cx="1683983" cy="10879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Double-tap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5" name="IMG_1388.jpeg" descr="IMG_138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4583" y="-1139692"/>
            <a:ext cx="24813166" cy="15147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G_1384.jpeg" descr="IMG_138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47692" y="12163077"/>
            <a:ext cx="2071997" cy="13386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Walking Anatomy Review."/>
          <p:cNvSpPr txBox="1"/>
          <p:nvPr>
            <p:ph type="title"/>
          </p:nvPr>
        </p:nvSpPr>
        <p:spPr>
          <a:xfrm>
            <a:off x="1784350" y="-765152"/>
            <a:ext cx="20815300" cy="2984501"/>
          </a:xfrm>
          <a:prstGeom prst="rect">
            <a:avLst/>
          </a:prstGeom>
        </p:spPr>
        <p:txBody>
          <a:bodyPr/>
          <a:lstStyle/>
          <a:p>
            <a:pPr/>
            <a:r>
              <a:t>Walking Anatomy Review.</a:t>
            </a:r>
          </a:p>
        </p:txBody>
      </p:sp>
      <p:pic>
        <p:nvPicPr>
          <p:cNvPr id="139" name="IMG_0059.jpeg" descr="IMG_005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4244" y="1788695"/>
            <a:ext cx="4968341" cy="11735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IMG_0053.jpeg" descr="IMG_005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66108" y="5172146"/>
            <a:ext cx="7554968" cy="8492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IMG_1350.jpeg" descr="IMG_135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23545" y="1738732"/>
            <a:ext cx="11536910" cy="7706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G_1332.jpeg" descr="IMG_1332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55901" y="8625585"/>
            <a:ext cx="9672197" cy="4774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G_1384.jpeg" descr="IMG_1384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0727" y="12540884"/>
            <a:ext cx="1586664" cy="1025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Arthrokinematics."/>
          <p:cNvSpPr txBox="1"/>
          <p:nvPr>
            <p:ph type="title"/>
          </p:nvPr>
        </p:nvSpPr>
        <p:spPr>
          <a:xfrm>
            <a:off x="1784350" y="-168436"/>
            <a:ext cx="20815300" cy="2984501"/>
          </a:xfrm>
          <a:prstGeom prst="rect">
            <a:avLst/>
          </a:prstGeom>
        </p:spPr>
        <p:txBody>
          <a:bodyPr/>
          <a:lstStyle/>
          <a:p>
            <a:pPr/>
            <a:r>
              <a:t>Arthrokinematics.</a:t>
            </a:r>
          </a:p>
        </p:txBody>
      </p:sp>
      <p:sp>
        <p:nvSpPr>
          <p:cNvPr id="146" name="The angular movement of the bones in relationship to their location.…"/>
          <p:cNvSpPr txBox="1"/>
          <p:nvPr>
            <p:ph type="body" idx="1"/>
          </p:nvPr>
        </p:nvSpPr>
        <p:spPr>
          <a:xfrm>
            <a:off x="105265" y="2236177"/>
            <a:ext cx="24173470" cy="11144383"/>
          </a:xfrm>
          <a:prstGeom prst="rect">
            <a:avLst/>
          </a:prstGeom>
        </p:spPr>
        <p:txBody>
          <a:bodyPr/>
          <a:lstStyle/>
          <a:p>
            <a:pPr marL="585215" indent="-585215" defTabSz="792479">
              <a:spcBef>
                <a:spcPts val="5600"/>
              </a:spcBef>
              <a:defRPr sz="4992"/>
            </a:pPr>
            <a:r>
              <a:t>The angular movement of the bones in relationship to their location. </a:t>
            </a:r>
          </a:p>
          <a:p>
            <a:pPr marL="585215" indent="-585215" defTabSz="792479">
              <a:spcBef>
                <a:spcPts val="5600"/>
              </a:spcBef>
              <a:defRPr sz="4992"/>
            </a:pPr>
            <a:r>
              <a:t>Movement’s of glide, roll &amp; spin must coexist within the hindfoot,midfoot &amp; forefoot. </a:t>
            </a:r>
          </a:p>
          <a:p>
            <a:pPr marL="585215" indent="-585215" defTabSz="792479">
              <a:spcBef>
                <a:spcPts val="5600"/>
              </a:spcBef>
              <a:defRPr sz="4992"/>
            </a:pPr>
            <a:r>
              <a:t>Friction Free events must occur within this enclosed environment.</a:t>
            </a:r>
          </a:p>
          <a:p>
            <a:pPr marL="585215" indent="-585215" defTabSz="792479">
              <a:spcBef>
                <a:spcPts val="5600"/>
              </a:spcBef>
              <a:defRPr sz="4992"/>
            </a:pPr>
            <a:r>
              <a:t>Bones must not collide and clash , virtual space is consistent. </a:t>
            </a:r>
          </a:p>
          <a:p>
            <a:pPr marL="585215" indent="-585215" defTabSz="792479">
              <a:spcBef>
                <a:spcPts val="5600"/>
              </a:spcBef>
              <a:defRPr sz="4992"/>
            </a:pPr>
            <a:r>
              <a:t>Forces of Living Tensegrity must remain balanced throughout motion.</a:t>
            </a:r>
          </a:p>
          <a:p>
            <a:pPr marL="585215" indent="-585215" defTabSz="792479">
              <a:spcBef>
                <a:spcPts val="5600"/>
              </a:spcBef>
              <a:defRPr sz="4992"/>
            </a:pPr>
            <a:r>
              <a:t>Compression &amp; Tensional Forces of Opposition support and maintain Structural Integrity.</a:t>
            </a:r>
          </a:p>
          <a:p>
            <a:pPr marL="585215" indent="-585215" defTabSz="792479">
              <a:spcBef>
                <a:spcPts val="5600"/>
              </a:spcBef>
              <a:defRPr sz="4992"/>
            </a:pPr>
            <a:r>
              <a:t>Pretension is the key to understanding &amp; establishing quality movement. </a:t>
            </a:r>
          </a:p>
        </p:txBody>
      </p:sp>
      <p:pic>
        <p:nvPicPr>
          <p:cNvPr id="147" name="IMG_1384.jpeg" descr="IMG_138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34460" y="11935153"/>
            <a:ext cx="2357517" cy="15231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ntar Fascia &amp; Retinacula"/>
          <p:cNvSpPr txBox="1"/>
          <p:nvPr>
            <p:ph type="title"/>
          </p:nvPr>
        </p:nvSpPr>
        <p:spPr>
          <a:xfrm>
            <a:off x="7157913" y="1921937"/>
            <a:ext cx="10870768" cy="2567160"/>
          </a:xfrm>
          <a:prstGeom prst="rect">
            <a:avLst/>
          </a:prstGeom>
        </p:spPr>
        <p:txBody>
          <a:bodyPr/>
          <a:lstStyle>
            <a:lvl1pPr defTabSz="792479">
              <a:defRPr sz="8064"/>
            </a:lvl1pPr>
          </a:lstStyle>
          <a:p>
            <a:pPr/>
            <a:r>
              <a:t>Plantar Fascia &amp; Retinacula</a:t>
            </a:r>
          </a:p>
        </p:txBody>
      </p:sp>
      <p:sp>
        <p:nvSpPr>
          <p:cNvPr id="150" name="Robust yet incredibly durable….…"/>
          <p:cNvSpPr txBox="1"/>
          <p:nvPr>
            <p:ph type="body" sz="quarter" idx="1"/>
          </p:nvPr>
        </p:nvSpPr>
        <p:spPr>
          <a:xfrm>
            <a:off x="8352205" y="6127203"/>
            <a:ext cx="8841569" cy="6686130"/>
          </a:xfrm>
          <a:prstGeom prst="rect">
            <a:avLst/>
          </a:prstGeom>
        </p:spPr>
        <p:txBody>
          <a:bodyPr/>
          <a:lstStyle/>
          <a:p>
            <a:pPr defTabSz="742950">
              <a:defRPr sz="3959"/>
            </a:pPr>
            <a:r>
              <a:t>Robust yet incredibly durable….</a:t>
            </a:r>
          </a:p>
          <a:p>
            <a:pPr defTabSz="742950">
              <a:defRPr sz="3959"/>
            </a:pPr>
          </a:p>
          <a:p>
            <a:pPr defTabSz="742950">
              <a:defRPr sz="3959"/>
            </a:pPr>
            <a:r>
              <a:t>Strong yet unbelievably Sensitive…</a:t>
            </a:r>
          </a:p>
          <a:p>
            <a:pPr defTabSz="742950">
              <a:defRPr sz="3959"/>
            </a:pPr>
          </a:p>
          <a:p>
            <a:pPr defTabSz="742950">
              <a:defRPr sz="3959"/>
            </a:pPr>
            <a:r>
              <a:t>The Quality of this tissue is Paramount to Healthy Motion of your entire body.</a:t>
            </a:r>
          </a:p>
          <a:p>
            <a:pPr defTabSz="742950">
              <a:defRPr sz="3959"/>
            </a:pPr>
          </a:p>
          <a:p>
            <a:pPr defTabSz="742950">
              <a:defRPr sz="3959"/>
            </a:pPr>
            <a:r>
              <a:t>Movement is initiated from your feet but is reflected in the adaptability &amp; positioning of your head,jaw &amp;  cervical. </a:t>
            </a:r>
          </a:p>
        </p:txBody>
      </p:sp>
      <p:pic>
        <p:nvPicPr>
          <p:cNvPr id="151" name="IMG_1383.jpeg" descr="IMG_138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85905" y="376534"/>
            <a:ext cx="6550979" cy="5657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G_1382.jpeg" descr="IMG_138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721889" y="5552085"/>
            <a:ext cx="4550458" cy="68476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G_1346.jpeg" descr="IMG_1346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84219" y="911091"/>
            <a:ext cx="6726209" cy="101266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G_1345.jpeg" descr="IMG_1345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0514" y="9964952"/>
            <a:ext cx="8133619" cy="3329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G_1384.jpeg" descr="IMG_1384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695033" y="11935153"/>
            <a:ext cx="2309681" cy="14922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G_1389.jpeg" descr="IMG_138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971" y="-682581"/>
            <a:ext cx="24274058" cy="14536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G_1384.jpeg" descr="IMG_138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13314" y="11814007"/>
            <a:ext cx="2590580" cy="16737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Elastic Recoil &amp; Spring Systems."/>
          <p:cNvSpPr txBox="1"/>
          <p:nvPr>
            <p:ph type="title"/>
          </p:nvPr>
        </p:nvSpPr>
        <p:spPr>
          <a:xfrm>
            <a:off x="682959" y="326927"/>
            <a:ext cx="13107375" cy="1729727"/>
          </a:xfrm>
          <a:prstGeom prst="rect">
            <a:avLst/>
          </a:prstGeom>
        </p:spPr>
        <p:txBody>
          <a:bodyPr/>
          <a:lstStyle>
            <a:lvl1pPr defTabSz="520065">
              <a:defRPr sz="7056"/>
            </a:lvl1pPr>
          </a:lstStyle>
          <a:p>
            <a:pPr/>
            <a:r>
              <a:t>Elastic Recoil &amp; Spring Systems. </a:t>
            </a:r>
          </a:p>
        </p:txBody>
      </p:sp>
      <p:pic>
        <p:nvPicPr>
          <p:cNvPr id="161" name="IMG_0056.jpeg" descr="IMG_0056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0897393" y="2046256"/>
            <a:ext cx="2589183" cy="2971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G_1363.png" descr="IMG_136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8172" y="5166326"/>
            <a:ext cx="14036949" cy="8281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G_1368.jpeg" descr="IMG_1368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738605" y="412178"/>
            <a:ext cx="9202397" cy="5176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G_1370.jpeg" descr="IMG_1370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743931" y="5862522"/>
            <a:ext cx="9191746" cy="5170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G_1372.jpeg" descr="IMG_1372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803467" y="9721980"/>
            <a:ext cx="5509405" cy="3672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G_1364.jpeg" descr="IMG_1364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802305" y="2162840"/>
            <a:ext cx="4868683" cy="27386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G_1371.jpeg" descr="IMG_1371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59268" y="1948303"/>
            <a:ext cx="3016632" cy="3167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G_1384.jpeg" descr="IMG_1384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2300764" y="12419738"/>
            <a:ext cx="1842056" cy="11901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Fasciategrity &amp; Living Tensegrity in Motion goes Wrong!"/>
          <p:cNvSpPr txBox="1"/>
          <p:nvPr>
            <p:ph type="title"/>
          </p:nvPr>
        </p:nvSpPr>
        <p:spPr>
          <a:xfrm>
            <a:off x="124940" y="298921"/>
            <a:ext cx="12198777" cy="2984501"/>
          </a:xfrm>
          <a:prstGeom prst="rect">
            <a:avLst/>
          </a:prstGeom>
        </p:spPr>
        <p:txBody>
          <a:bodyPr/>
          <a:lstStyle>
            <a:lvl1pPr defTabSz="478790">
              <a:defRPr sz="6496"/>
            </a:lvl1pPr>
          </a:lstStyle>
          <a:p>
            <a:pPr/>
            <a:r>
              <a:t>Fasciategrity &amp; Living Tensegrity in Motion goes Wrong!</a:t>
            </a:r>
          </a:p>
        </p:txBody>
      </p:sp>
      <p:sp>
        <p:nvSpPr>
          <p:cNvPr id="171" name="Neglecting the Feet……"/>
          <p:cNvSpPr txBox="1"/>
          <p:nvPr>
            <p:ph type="body" sz="half" idx="1"/>
          </p:nvPr>
        </p:nvSpPr>
        <p:spPr>
          <a:xfrm>
            <a:off x="1778000" y="3657600"/>
            <a:ext cx="10007600" cy="8839200"/>
          </a:xfrm>
          <a:prstGeom prst="rect">
            <a:avLst/>
          </a:prstGeom>
        </p:spPr>
        <p:txBody>
          <a:bodyPr/>
          <a:lstStyle/>
          <a:p>
            <a:pPr/>
            <a:r>
              <a:t>Neglecting the Feet…</a:t>
            </a:r>
          </a:p>
          <a:p>
            <a:pPr/>
            <a:r>
              <a:t>Over Training &amp; Damaging the Tissue…</a:t>
            </a:r>
          </a:p>
          <a:p>
            <a:pPr/>
            <a:r>
              <a:t>Stretching…..</a:t>
            </a:r>
          </a:p>
          <a:p>
            <a:pPr/>
            <a:r>
              <a:t>Poor Jumping &amp; landing </a:t>
            </a:r>
          </a:p>
          <a:p>
            <a:pPr/>
            <a:r>
              <a:t>Trips &amp; Falls</a:t>
            </a:r>
          </a:p>
          <a:p>
            <a:pPr/>
            <a:r>
              <a:t>Not Moving like Human!</a:t>
            </a:r>
          </a:p>
          <a:p>
            <a:pPr/>
            <a:r>
              <a:t>Shoes &amp; Flip Flops </a:t>
            </a:r>
          </a:p>
        </p:txBody>
      </p:sp>
      <p:pic>
        <p:nvPicPr>
          <p:cNvPr id="172" name="IMG_1377.jpeg" descr="IMG_137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96899" y="8384868"/>
            <a:ext cx="7809436" cy="5105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G_1341.jpeg" descr="IMG_134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88025" y="3459781"/>
            <a:ext cx="7597963" cy="47487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G_1342.jpeg" descr="IMG_134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35521" y="5142554"/>
            <a:ext cx="5342250" cy="4010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G_1339.jpeg" descr="IMG_1339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745893" y="434946"/>
            <a:ext cx="4525554" cy="3861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G_1384.jpeg" descr="IMG_1384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113388" y="12238018"/>
            <a:ext cx="2081479" cy="13447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