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1.mov" ContentType="video/unknown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anoramic photo of two canoeists on a wide river with snowy mountains in the background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noramic photo of two canoeists on a wide river with snowy mountains in the background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d boat moored by a dock in a river with trees along the shoreline and a cloudy blue sky in the background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d boat moored by a dock in a river with trees along the shoreline and a cloudy blue sky in the background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hild looking through binoculars at a snowy mountain landscape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mall rocky island covered with grass and surrounded by ocean with blue sky in the background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Red boat moored by a dock in a river with trees along the shoreline and a cloudy blue sky in the background"/>
          <p:cNvSpPr/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alpation &amp; Skin"/>
          <p:cNvSpPr txBox="1"/>
          <p:nvPr>
            <p:ph type="ctrTitle"/>
          </p:nvPr>
        </p:nvSpPr>
        <p:spPr>
          <a:xfrm>
            <a:off x="7358718" y="1208384"/>
            <a:ext cx="19621501" cy="2013272"/>
          </a:xfrm>
          <a:prstGeom prst="rect">
            <a:avLst/>
          </a:prstGeom>
        </p:spPr>
        <p:txBody>
          <a:bodyPr/>
          <a:lstStyle/>
          <a:p>
            <a:pPr/>
            <a:r>
              <a:t>Palpation &amp; Skin</a:t>
            </a:r>
          </a:p>
        </p:txBody>
      </p:sp>
      <p:sp>
        <p:nvSpPr>
          <p:cNvPr id="120" name="21st Century Anatomy &amp; Physiology…"/>
          <p:cNvSpPr txBox="1"/>
          <p:nvPr>
            <p:ph type="subTitle" sz="quarter" idx="1"/>
          </p:nvPr>
        </p:nvSpPr>
        <p:spPr>
          <a:xfrm>
            <a:off x="7305716" y="10773734"/>
            <a:ext cx="19727504" cy="1764073"/>
          </a:xfrm>
          <a:prstGeom prst="rect">
            <a:avLst/>
          </a:prstGeom>
        </p:spPr>
        <p:txBody>
          <a:bodyPr/>
          <a:lstStyle/>
          <a:p>
            <a:pPr/>
            <a:r>
              <a:t>21st Century Anatomy &amp; Physiology </a:t>
            </a:r>
          </a:p>
          <a:p>
            <a:pPr/>
            <a:r>
              <a:t>Living Tensegrity &amp; Fasciategrity in Motion</a:t>
            </a:r>
          </a:p>
        </p:txBody>
      </p:sp>
      <p:pic>
        <p:nvPicPr>
          <p:cNvPr id="121" name="IMG_0675.jpeg" descr="IMG_06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0058" y="4125730"/>
            <a:ext cx="13798821" cy="5464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edcf7ca6-9689-4fd4-b66d-db7c5161527f.jpeg" descr="edcf7ca6-9689-4fd4-b66d-db7c5161527f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002" y="2226060"/>
            <a:ext cx="9778751" cy="9778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4123.jpeg" descr="IMG_41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7967" y="11038951"/>
            <a:ext cx="3109039" cy="2462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Experience Of The Cli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Experience Of The Client</a:t>
            </a:r>
          </a:p>
        </p:txBody>
      </p:sp>
      <p:sp>
        <p:nvSpPr>
          <p:cNvPr id="173" name="Happy As It Was Helpful…"/>
          <p:cNvSpPr txBox="1"/>
          <p:nvPr>
            <p:ph type="body" sz="half" idx="1"/>
          </p:nvPr>
        </p:nvSpPr>
        <p:spPr>
          <a:xfrm>
            <a:off x="1216341" y="3657600"/>
            <a:ext cx="10007601" cy="8839200"/>
          </a:xfrm>
          <a:prstGeom prst="rect">
            <a:avLst/>
          </a:prstGeom>
        </p:spPr>
        <p:txBody>
          <a:bodyPr/>
          <a:lstStyle/>
          <a:p>
            <a:pPr/>
            <a:r>
              <a:t>Happy As It Was Helpful</a:t>
            </a:r>
          </a:p>
          <a:p>
            <a:pPr/>
            <a:r>
              <a:t>Grateful </a:t>
            </a:r>
          </a:p>
          <a:p>
            <a:pPr/>
            <a:r>
              <a:t>Confused </a:t>
            </a:r>
          </a:p>
          <a:p>
            <a:pPr/>
            <a:r>
              <a:t>Frustrated </a:t>
            </a:r>
          </a:p>
          <a:p>
            <a:pPr/>
            <a:r>
              <a:t>Surprised</a:t>
            </a:r>
          </a:p>
          <a:p>
            <a:pPr/>
            <a:r>
              <a:t>Angry or Shocked</a:t>
            </a:r>
          </a:p>
          <a:p>
            <a:pPr/>
            <a:r>
              <a:t>Inappropriately Made Uncomfortable </a:t>
            </a:r>
          </a:p>
        </p:txBody>
      </p:sp>
      <p:pic>
        <p:nvPicPr>
          <p:cNvPr id="174" name="1B5D032C-DF0E-4653-A6EC-2185A7803FF8.jpeg" descr="1B5D032C-DF0E-4653-A6EC-2185A7803FF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66404" y="9337216"/>
            <a:ext cx="5072346" cy="3824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2055.jpeg" descr="IMG_20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20377" y="3075901"/>
            <a:ext cx="5805098" cy="435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442.jpeg" descr="IMG_144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21910" y="3269824"/>
            <a:ext cx="4161334" cy="5414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0676.jpeg" descr="IMG_067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00318" y="7725140"/>
            <a:ext cx="5245215" cy="5529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4123.jpeg" descr="IMG_412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1634" y="420092"/>
            <a:ext cx="2839738" cy="2249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0665.jpeg" descr="IMG_066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515" r="0" b="7515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81" name="It’s A Privilege &amp; Skill 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A Privilege &amp; Skill !</a:t>
            </a:r>
          </a:p>
        </p:txBody>
      </p:sp>
      <p:sp>
        <p:nvSpPr>
          <p:cNvPr id="182" name="Respect The Skill You Hav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18845" indent="-418845" defTabSz="800735">
              <a:spcBef>
                <a:spcPts val="5100"/>
              </a:spcBef>
              <a:defRPr sz="3686"/>
            </a:pPr>
            <a:r>
              <a:t>Respect The Skill You Have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Practice Daily To Become Proficient 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Have Absolute Clarity As To Why Your Actually Making Contact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Only Touch What Your Specifically Talking About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Less Is Most Definitely More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Your Confidence &amp; Competency Is Exuded From Your Interactions And Skilful Application Of Palpation </a:t>
            </a:r>
          </a:p>
        </p:txBody>
      </p:sp>
      <p:pic>
        <p:nvPicPr>
          <p:cNvPr id="183" name="IMG_4123.jpeg" descr="IMG_41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53333" y="374695"/>
            <a:ext cx="3251955" cy="2575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reating Extraordinary Instructors"/>
          <p:cNvSpPr txBox="1"/>
          <p:nvPr>
            <p:ph type="title"/>
          </p:nvPr>
        </p:nvSpPr>
        <p:spPr>
          <a:xfrm>
            <a:off x="1306115" y="2187402"/>
            <a:ext cx="10007601" cy="5626101"/>
          </a:xfrm>
          <a:prstGeom prst="rect">
            <a:avLst/>
          </a:prstGeom>
        </p:spPr>
        <p:txBody>
          <a:bodyPr/>
          <a:lstStyle/>
          <a:p>
            <a:pPr/>
            <a:r>
              <a:t>Creating Extraordinary Instructors </a:t>
            </a:r>
          </a:p>
        </p:txBody>
      </p:sp>
      <p:sp>
        <p:nvSpPr>
          <p:cNvPr id="186" name="Thanks a Million"/>
          <p:cNvSpPr txBox="1"/>
          <p:nvPr>
            <p:ph type="body" sz="quarter" idx="1"/>
          </p:nvPr>
        </p:nvSpPr>
        <p:spPr>
          <a:xfrm>
            <a:off x="1306115" y="10579325"/>
            <a:ext cx="10007601" cy="5626101"/>
          </a:xfrm>
          <a:prstGeom prst="rect">
            <a:avLst/>
          </a:prstGeom>
        </p:spPr>
        <p:txBody>
          <a:bodyPr/>
          <a:lstStyle/>
          <a:p>
            <a:pPr/>
            <a:r>
              <a:t>Thanks a Million</a:t>
            </a:r>
          </a:p>
        </p:txBody>
      </p:sp>
      <p:pic>
        <p:nvPicPr>
          <p:cNvPr id="187" name="edcf7ca6-9689-4fd4-b66d-db7c5161527f.jpeg" descr="edcf7ca6-9689-4fd4-b66d-db7c5161527f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7612" y="1453754"/>
            <a:ext cx="11535370" cy="11535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0672.jpeg" descr="IMG_067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276" t="0" r="5276" b="0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26" name="The Art of Palp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Art of Palpation</a:t>
            </a:r>
          </a:p>
        </p:txBody>
      </p:sp>
      <p:sp>
        <p:nvSpPr>
          <p:cNvPr id="127" name="Why do we touch?…"/>
          <p:cNvSpPr txBox="1"/>
          <p:nvPr>
            <p:ph type="body" sz="half" idx="1"/>
          </p:nvPr>
        </p:nvSpPr>
        <p:spPr>
          <a:xfrm>
            <a:off x="1778000" y="3216522"/>
            <a:ext cx="10007600" cy="9721356"/>
          </a:xfrm>
          <a:prstGeom prst="rect">
            <a:avLst/>
          </a:prstGeom>
        </p:spPr>
        <p:txBody>
          <a:bodyPr/>
          <a:lstStyle/>
          <a:p>
            <a:pPr/>
            <a:r>
              <a:t>Why do we touch?</a:t>
            </a:r>
          </a:p>
          <a:p>
            <a:pPr/>
            <a:r>
              <a:t>What are you actually influencing when you touch?</a:t>
            </a:r>
          </a:p>
          <a:p>
            <a:pPr/>
            <a:r>
              <a:t>How to apply effective palpation</a:t>
            </a:r>
          </a:p>
          <a:p>
            <a:pPr/>
            <a:r>
              <a:t>Should we utilise this as often as we do?</a:t>
            </a:r>
          </a:p>
          <a:p>
            <a:pPr/>
            <a:r>
              <a:t>Clients experience of contact</a:t>
            </a:r>
          </a:p>
        </p:txBody>
      </p:sp>
      <p:pic>
        <p:nvPicPr>
          <p:cNvPr id="128" name="IMG_4123.jpeg" descr="IMG_41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634" y="563268"/>
            <a:ext cx="3789097" cy="3000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Why &amp; When We Make Contac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&amp; When We Make Contact.</a:t>
            </a:r>
          </a:p>
        </p:txBody>
      </p:sp>
      <p:sp>
        <p:nvSpPr>
          <p:cNvPr id="131" name="Introduction to each other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to each other</a:t>
            </a:r>
          </a:p>
          <a:p>
            <a:pPr/>
            <a:r>
              <a:t>Postural Analysis </a:t>
            </a:r>
          </a:p>
          <a:p>
            <a:pPr/>
            <a:r>
              <a:t>Helpful Cuing </a:t>
            </a:r>
          </a:p>
          <a:p>
            <a:pPr/>
            <a:r>
              <a:t>Corrective Influence </a:t>
            </a:r>
          </a:p>
          <a:p>
            <a:pPr/>
            <a:r>
              <a:t>Reinforcing Confidence </a:t>
            </a:r>
          </a:p>
          <a:p>
            <a:pPr/>
            <a:r>
              <a:t>Human Interaction </a:t>
            </a:r>
          </a:p>
        </p:txBody>
      </p:sp>
      <p:pic>
        <p:nvPicPr>
          <p:cNvPr id="132" name="IMG_0674.jpeg" descr="IMG_06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9843" y="4840937"/>
            <a:ext cx="5793289" cy="6911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89ac0af7-8be3-49d5-9bf4-63e800b4783f.jpeg" descr="89ac0af7-8be3-49d5-9bf4-63e800b4783f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17974" y="5378034"/>
            <a:ext cx="8759066" cy="5837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4123.jpeg" descr="IMG_41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54274" y="10876534"/>
            <a:ext cx="3272876" cy="2592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What Are You Touchi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You Touching?</a:t>
            </a:r>
          </a:p>
        </p:txBody>
      </p:sp>
      <p:pic>
        <p:nvPicPr>
          <p:cNvPr id="137" name="IMG_0667.jpeg" descr="IMG_06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1925" y="3857973"/>
            <a:ext cx="8394701" cy="927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0669.jpeg" descr="IMG_06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2939" y="3953223"/>
            <a:ext cx="8534401" cy="908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4123.jpeg" descr="IMG_41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216" y="289413"/>
            <a:ext cx="3512598" cy="2781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ntegumentary System"/>
          <p:cNvSpPr txBox="1"/>
          <p:nvPr>
            <p:ph type="ctrTitle"/>
          </p:nvPr>
        </p:nvSpPr>
        <p:spPr>
          <a:xfrm>
            <a:off x="524021" y="-5964728"/>
            <a:ext cx="23335958" cy="8900501"/>
          </a:xfrm>
          <a:prstGeom prst="rect">
            <a:avLst/>
          </a:prstGeom>
        </p:spPr>
        <p:txBody>
          <a:bodyPr/>
          <a:lstStyle/>
          <a:p>
            <a:pPr/>
            <a:r>
              <a:t>Integumentary System </a:t>
            </a:r>
          </a:p>
        </p:txBody>
      </p:sp>
      <p:pic>
        <p:nvPicPr>
          <p:cNvPr id="142" name="IMG_0208.jpeg" descr="IMG_02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9055" y="5080983"/>
            <a:ext cx="10667463" cy="6439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0283.jpeg" descr="IMG_028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44602" y="8635496"/>
            <a:ext cx="3078251" cy="4117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0282.jpeg" descr="IMG_028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16570" y="4483450"/>
            <a:ext cx="4977279" cy="383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0285.jpeg" descr="IMG_028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5039" y="4504794"/>
            <a:ext cx="5252392" cy="416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0280.jpeg" descr="IMG_028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7889" y="9453788"/>
            <a:ext cx="4606692" cy="316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0244.jpeg" descr="IMG_024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09896" y="10046651"/>
            <a:ext cx="4270361" cy="3300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4123.jpeg" descr="IMG_4123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3353" y="459354"/>
            <a:ext cx="3340400" cy="264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ouch in Action"/>
          <p:cNvSpPr txBox="1"/>
          <p:nvPr>
            <p:ph type="title"/>
          </p:nvPr>
        </p:nvSpPr>
        <p:spPr>
          <a:xfrm>
            <a:off x="5152506" y="5084195"/>
            <a:ext cx="20815301" cy="2984501"/>
          </a:xfrm>
          <a:prstGeom prst="rect">
            <a:avLst/>
          </a:prstGeom>
        </p:spPr>
        <p:txBody>
          <a:bodyPr/>
          <a:lstStyle/>
          <a:p>
            <a:pPr/>
            <a:r>
              <a:t>Touch in Action </a:t>
            </a:r>
          </a:p>
        </p:txBody>
      </p:sp>
      <p:pic>
        <p:nvPicPr>
          <p:cNvPr id="151" name="IMG_2035.mov" descr="IMG_203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52607" y="519077"/>
            <a:ext cx="7131289" cy="1267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4123.jpeg" descr="IMG_41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78907" y="7970418"/>
            <a:ext cx="4762501" cy="3771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5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Neuro MyoFascia Skeletal System"/>
          <p:cNvSpPr txBox="1"/>
          <p:nvPr>
            <p:ph type="ctrTitle"/>
          </p:nvPr>
        </p:nvSpPr>
        <p:spPr>
          <a:xfrm>
            <a:off x="1135401" y="-1799404"/>
            <a:ext cx="22552783" cy="4648201"/>
          </a:xfrm>
          <a:prstGeom prst="rect">
            <a:avLst/>
          </a:prstGeom>
        </p:spPr>
        <p:txBody>
          <a:bodyPr/>
          <a:lstStyle/>
          <a:p>
            <a:pPr/>
            <a:r>
              <a:t>Neuro MyoFascia Skeletal System </a:t>
            </a:r>
          </a:p>
        </p:txBody>
      </p:sp>
      <p:sp>
        <p:nvSpPr>
          <p:cNvPr id="155" name="Robert Shlieps Italian Neuro Family!"/>
          <p:cNvSpPr txBox="1"/>
          <p:nvPr>
            <p:ph type="subTitle" sz="quarter" idx="1"/>
          </p:nvPr>
        </p:nvSpPr>
        <p:spPr>
          <a:xfrm>
            <a:off x="2381250" y="12794169"/>
            <a:ext cx="19621500" cy="1587501"/>
          </a:xfrm>
          <a:prstGeom prst="rect">
            <a:avLst/>
          </a:prstGeom>
        </p:spPr>
        <p:txBody>
          <a:bodyPr/>
          <a:lstStyle/>
          <a:p>
            <a:pPr/>
            <a:r>
              <a:t>Robert Shlieps Italian Neuro Family!</a:t>
            </a:r>
          </a:p>
        </p:txBody>
      </p:sp>
      <p:pic>
        <p:nvPicPr>
          <p:cNvPr id="156" name="IMG_0822.jpeg" descr="IMG_08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3683" y="3141616"/>
            <a:ext cx="9614581" cy="4466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0819.jpeg" descr="IMG_08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346" y="8031044"/>
            <a:ext cx="9484385" cy="4339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0808.jpeg" descr="IMG_080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32111" y="8099777"/>
            <a:ext cx="6536664" cy="4401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0806.jpeg" descr="IMG_080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65357" y="8031044"/>
            <a:ext cx="3399112" cy="4339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4123.jpeg" descr="IMG_412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02552" y="3917506"/>
            <a:ext cx="3679732" cy="2914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0673.jpeg" descr="IMG_067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597" t="0" r="3597" b="0"/>
          <a:stretch>
            <a:fillRect/>
          </a:stretch>
        </p:blipFill>
        <p:spPr>
          <a:xfrm>
            <a:off x="1778000" y="3651250"/>
            <a:ext cx="10007600" cy="8851900"/>
          </a:xfrm>
          <a:prstGeom prst="rect">
            <a:avLst/>
          </a:prstGeom>
        </p:spPr>
      </p:pic>
      <p:sp>
        <p:nvSpPr>
          <p:cNvPr id="163" name="How Much is Enough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Much is Enough?</a:t>
            </a:r>
          </a:p>
        </p:txBody>
      </p:sp>
      <p:sp>
        <p:nvSpPr>
          <p:cNvPr id="164" name="Thermal Palpation…"/>
          <p:cNvSpPr txBox="1"/>
          <p:nvPr>
            <p:ph type="body" sz="half" idx="1"/>
          </p:nvPr>
        </p:nvSpPr>
        <p:spPr>
          <a:xfrm>
            <a:off x="12598400" y="3657600"/>
            <a:ext cx="10007600" cy="8839200"/>
          </a:xfrm>
          <a:prstGeom prst="rect">
            <a:avLst/>
          </a:prstGeom>
        </p:spPr>
        <p:txBody>
          <a:bodyPr/>
          <a:lstStyle/>
          <a:p>
            <a:pPr/>
            <a:r>
              <a:t>Thermal Palpation </a:t>
            </a:r>
          </a:p>
          <a:p>
            <a:pPr/>
            <a:r>
              <a:t>Light Touch Has A Dramatic Effect</a:t>
            </a:r>
          </a:p>
          <a:p>
            <a:pPr/>
            <a:r>
              <a:t>Touch Confidently </a:t>
            </a:r>
          </a:p>
          <a:p>
            <a:pPr/>
            <a:r>
              <a:t>Know Exactly Why &amp; Where Your Touching</a:t>
            </a:r>
          </a:p>
          <a:p>
            <a:pPr/>
            <a:r>
              <a:t>Receive &amp; Share Sensory Information </a:t>
            </a:r>
          </a:p>
          <a:p>
            <a:pPr/>
            <a:r>
              <a:t>Less Is More When Cuing</a:t>
            </a:r>
          </a:p>
        </p:txBody>
      </p:sp>
      <p:pic>
        <p:nvPicPr>
          <p:cNvPr id="165" name="IMG_4123.jpeg" descr="IMG_41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252" y="429738"/>
            <a:ext cx="3384994" cy="2680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2043.jpeg" descr="IMG_204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3496" r="0" b="13496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68" name="We Love Making Contact With Our Clients….. Should We Touch So Ofte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7"/>
            </a:lvl1pPr>
          </a:lstStyle>
          <a:p>
            <a:pPr/>
            <a:r>
              <a:t>We Love Making Contact With Our Clients….. Should We Touch So Often?</a:t>
            </a:r>
          </a:p>
        </p:txBody>
      </p:sp>
      <p:sp>
        <p:nvSpPr>
          <p:cNvPr id="169" name="Humans Love Contact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Humans Love Contact</a:t>
            </a:r>
          </a:p>
          <a:p>
            <a:pPr/>
            <a:r>
              <a:t>Do We Rely On This Too Regularly </a:t>
            </a:r>
          </a:p>
          <a:p>
            <a:pPr/>
            <a:r>
              <a:t>Are We Touching For Our Benefit Or Theirs</a:t>
            </a:r>
          </a:p>
          <a:p>
            <a:pPr/>
            <a:r>
              <a:t>Does Cuing This Way Become Instinctive </a:t>
            </a:r>
          </a:p>
          <a:p>
            <a:pPr/>
            <a:r>
              <a:t>Instructors &amp; Clients Becoming To Close</a:t>
            </a:r>
          </a:p>
          <a:p>
            <a:pPr/>
            <a:r>
              <a:t>Is Palpation As Effective In Memory Retention?</a:t>
            </a:r>
          </a:p>
        </p:txBody>
      </p:sp>
      <p:pic>
        <p:nvPicPr>
          <p:cNvPr id="170" name="IMG_4123.jpeg" descr="IMG_41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79257" y="10968785"/>
            <a:ext cx="3025486" cy="2396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